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</p:sldIdLst>
  <p:sldSz cx="9144000" cy="5143500" type="screen16x9"/>
  <p:notesSz cx="6858000" cy="9144000"/>
  <p:embeddedFontLst>
    <p:embeddedFont>
      <p:font typeface="Helvetica Neue Light" panose="020B0604020202020204" charset="0"/>
      <p:regular r:id="rId21"/>
      <p:bold r:id="rId22"/>
      <p:italic r:id="rId23"/>
      <p:boldItalic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  <p:embeddedFont>
      <p:font typeface="Montserrat Black" panose="00000A00000000000000" pitchFamily="2" charset="0"/>
      <p:bold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Raleway Black" pitchFamily="2" charset="0"/>
      <p:bold r:id="rId33"/>
      <p:boldItalic r:id="rId34"/>
    </p:embeddedFont>
    <p:embeddedFont>
      <p:font typeface="Raleway ExtraBold" pitchFamily="2" charset="0"/>
      <p:bold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8E6877-3D58-4BCB-9D75-081A016B9CFA}">
  <a:tblStyle styleId="{A68E6877-3D58-4BCB-9D75-081A016B9CF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b1d4d0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b1d4d0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Sem otimização, os classificadores </a:t>
            </a:r>
            <a:r>
              <a:rPr lang="pt-BR" dirty="0" err="1"/>
              <a:t>GradientBoosting</a:t>
            </a:r>
            <a:r>
              <a:rPr lang="pt-BR" dirty="0"/>
              <a:t>, </a:t>
            </a:r>
            <a:r>
              <a:rPr lang="pt-BR" dirty="0" err="1"/>
              <a:t>LogisticRegression</a:t>
            </a:r>
            <a:r>
              <a:rPr lang="pt-BR" dirty="0"/>
              <a:t> e SVM demonstram um desempenho superior em relação aos demais modelos, evidenciado pelo posicionamento dessas três curvas acima das demais. No entanto, no treinamento com otimização, percebe-se uma maior proximidade entre as curvas, indicando que os modelos conseguiram aprimorar o desempenho, mesmo que marginalmente, com a otimização.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40146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345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854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04497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exceto KNN, todos os modelos apresentaram uma degradação. </a:t>
            </a:r>
            <a:r>
              <a:rPr lang="pt-BR" dirty="0" err="1"/>
              <a:t>LogisticRegression</a:t>
            </a:r>
            <a:r>
              <a:rPr lang="pt-BR" dirty="0"/>
              <a:t> foi o pior, com variação de </a:t>
            </a:r>
            <a:r>
              <a:rPr lang="pt-BR" dirty="0" err="1"/>
              <a:t>aprox</a:t>
            </a:r>
            <a:r>
              <a:rPr lang="pt-BR" dirty="0"/>
              <a:t> -8% em todas as métricas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XGB e LGBM sofreram as menores quedas, mantendo-se próximos do valor de -4%.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Para análise SHAP, optou-se por selecionar o modelo LGBM.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0971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8902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Esse sufixo indica que para uma determinada instância do conjunto de dados, uma dada variável não foi preenchida no momento da admissão, ou foi preenchida exatamente com o status “não informado”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A presença de variáveis desse tipo no ranking sugere que essa categoria tem uma influência discernível nas predições do modelo, indicando que a ausência de informações (nesse caso) foi um fator relevante para o entendimento do modelo sobre a probabilidade de reinternação.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/>
              <a:t>Contudo, essa interpretação deve ser feita com cautela, uma vez que "não informado" pode não representar uma característica intrínseca do paciente, mas sim uma lacuna nos registros.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427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pt-BR" dirty="0"/>
              <a:t>- </a:t>
            </a:r>
            <a:r>
              <a:rPr lang="pt-BR" dirty="0">
                <a:latin typeface="Montserrat" panose="00000500000000000000" pitchFamily="2" charset="0"/>
              </a:rPr>
              <a:t>Por exemplo com um teste de uma outra abordagem na internação com um grupo específico que tem uma alta probabilidade de reinternação (pacientes solteiros e mais jovens)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969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b1d4d0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b1d4d0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1357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dirty="0">
                <a:latin typeface="Montserrat" panose="00000500000000000000" pitchFamily="2" charset="0"/>
              </a:rPr>
              <a:t>A reinternação está geralmente associada a uma combinação complexa de fatores, </a:t>
            </a:r>
            <a:r>
              <a:rPr lang="pt-BR" b="0" i="0" dirty="0">
                <a:effectLst/>
                <a:latin typeface="-apple-system"/>
              </a:rPr>
              <a:t>que vão além das características clínicas dos transtornos mentais, como a gravidade dos sintomas e a presença de comorbidades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pt-BR" b="0" i="0" dirty="0">
                <a:effectLst/>
                <a:latin typeface="-apple-system"/>
              </a:rPr>
              <a:t>A implementação de estratégias preventivas para reduzir as taxas de reinternação 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2299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4820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Abordagem captura o padrão cíclico inerente às datas. Por exemplo, ao considerar o mês do ano em uma escala de 1 a 12, a distância entre os meses 12 e 1 é intuitivamente curta, representando uma transição direta de dezembro para janeiro. No entanto, essa distância não é adequadamente expressa por uma simples diferença aritmética de 11 unidades.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703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65816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pt-BR" dirty="0"/>
              <a:t>nenhum dos modelos se destacou em relação aos outros no treinamento sem a otimização de </a:t>
            </a:r>
            <a:r>
              <a:rPr lang="pt-BR" dirty="0" err="1"/>
              <a:t>hiperparâmetros</a:t>
            </a:r>
            <a:r>
              <a:rPr lang="pt-BR" dirty="0"/>
              <a:t>. O classificador que obteve o melhor AUC durante o treinamento foi o SVM, com uma área no valor de 0.59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496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1864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fa22cc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fa22cc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5106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6940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11703" y="744575"/>
            <a:ext cx="503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5034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2840550" y="4359938"/>
            <a:ext cx="3636450" cy="611400"/>
            <a:chOff x="3003300" y="4359938"/>
            <a:chExt cx="3636450" cy="611400"/>
          </a:xfrm>
        </p:grpSpPr>
        <p:pic>
          <p:nvPicPr>
            <p:cNvPr id="19" name="Google Shape;19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03300" y="4359938"/>
              <a:ext cx="815200" cy="611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0650" y="4512088"/>
              <a:ext cx="1109100" cy="30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37671" y="4468837"/>
              <a:ext cx="873807" cy="393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>
  <p:cSld name="Em Branco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sldNum" idx="12"/>
          </p:nvPr>
        </p:nvSpPr>
        <p:spPr>
          <a:xfrm>
            <a:off x="4449997" y="4902398"/>
            <a:ext cx="239100" cy="1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 Light"/>
              <a:buNone/>
              <a:defRPr sz="10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Font typeface="Montserrat ExtraBold"/>
              <a:buNone/>
              <a:defRPr sz="300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Montserrat ExtraBold"/>
              <a:buNone/>
              <a:defRPr sz="24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311700" y="630300"/>
            <a:ext cx="8520600" cy="38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520608" y="476794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265500" y="18304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265500" y="32890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/>
          <p:nvPr/>
        </p:nvSpPr>
        <p:spPr>
          <a:xfrm>
            <a:off x="-50" y="4691750"/>
            <a:ext cx="22821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Montserrat"/>
                <a:ea typeface="Montserrat"/>
                <a:cs typeface="Montserrat"/>
                <a:sym typeface="Montserrat"/>
              </a:rPr>
              <a:t>Copyright © 2019. Todos os direitos reservados ao CeMEAI-USP. Proibida a cópia e reprodução sem autorização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" name="Google Shape;5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919" y="4701820"/>
            <a:ext cx="524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2146" y="4780221"/>
            <a:ext cx="714003" cy="1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2168" y="4768336"/>
            <a:ext cx="562529" cy="25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descrição de seção 1">
  <p:cSld name="SECTION_TITLE_AND_DESCRIPTION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0"/>
          <p:cNvSpPr/>
          <p:nvPr/>
        </p:nvSpPr>
        <p:spPr>
          <a:xfrm>
            <a:off x="-32700" y="-6650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title"/>
          </p:nvPr>
        </p:nvSpPr>
        <p:spPr>
          <a:xfrm>
            <a:off x="4837500" y="183060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1"/>
          </p:nvPr>
        </p:nvSpPr>
        <p:spPr>
          <a:xfrm>
            <a:off x="4837500" y="328240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body" idx="2"/>
          </p:nvPr>
        </p:nvSpPr>
        <p:spPr>
          <a:xfrm>
            <a:off x="3348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/>
          <p:nvPr/>
        </p:nvSpPr>
        <p:spPr>
          <a:xfrm>
            <a:off x="4571950" y="4691750"/>
            <a:ext cx="22821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>
                <a:latin typeface="Montserrat"/>
                <a:ea typeface="Montserrat"/>
                <a:cs typeface="Montserrat"/>
                <a:sym typeface="Montserrat"/>
              </a:rPr>
              <a:t>Copyright © 2019. Todos os direitos reservados ao CeMEAI-USP. Proibida a cópia e reprodução sem autorização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0" name="Google Shape;6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919" y="4701820"/>
            <a:ext cx="524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4146" y="4780221"/>
            <a:ext cx="714003" cy="1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4168" y="4768336"/>
            <a:ext cx="562529" cy="253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-50" y="630350"/>
            <a:ext cx="9144000" cy="388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Black"/>
              <a:buNone/>
              <a:defRPr sz="2800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leway ExtraBold"/>
              <a:buNone/>
              <a:defRPr sz="2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311700" y="630300"/>
            <a:ext cx="8520600" cy="38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737119" y="4625620"/>
            <a:ext cx="5248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059346" y="4704021"/>
            <a:ext cx="714003" cy="1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379368" y="4692136"/>
            <a:ext cx="562529" cy="253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"/>
          <p:cNvSpPr txBox="1"/>
          <p:nvPr/>
        </p:nvSpPr>
        <p:spPr>
          <a:xfrm>
            <a:off x="-50" y="4691750"/>
            <a:ext cx="63753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Montserrat"/>
                <a:ea typeface="Montserrat"/>
                <a:cs typeface="Montserrat"/>
                <a:sym typeface="Montserrat"/>
              </a:rPr>
              <a:t>Copyright © 2019. Todos os direitos reservados ao CeMEAI-USP. Proibida a cópia e reprodução sem autorização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ctrTitle"/>
          </p:nvPr>
        </p:nvSpPr>
        <p:spPr>
          <a:xfrm>
            <a:off x="843517" y="188866"/>
            <a:ext cx="7308112" cy="71844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dirty="0"/>
              <a:t>MBA</a:t>
            </a:r>
            <a:r>
              <a:rPr lang="pt-BR" sz="38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pt-BR" sz="3800" dirty="0">
                <a:latin typeface="Montserrat"/>
                <a:ea typeface="Montserrat"/>
                <a:cs typeface="Montserrat"/>
                <a:sym typeface="Montserrat"/>
              </a:rPr>
              <a:t>em</a:t>
            </a:r>
            <a:r>
              <a:rPr lang="pt-BR" sz="3800" dirty="0">
                <a:latin typeface="Montserrat Black"/>
                <a:ea typeface="Montserrat Black"/>
                <a:cs typeface="Montserrat Black"/>
                <a:sym typeface="Montserrat Black"/>
              </a:rPr>
              <a:t> </a:t>
            </a:r>
            <a:r>
              <a:rPr lang="pt-BR" sz="3800" dirty="0"/>
              <a:t>Ciências de Dados</a:t>
            </a:r>
            <a:endParaRPr sz="3800" dirty="0"/>
          </a:p>
        </p:txBody>
      </p:sp>
      <p:sp>
        <p:nvSpPr>
          <p:cNvPr id="3" name="Google Shape;157;p27"/>
          <p:cNvSpPr txBox="1">
            <a:spLocks/>
          </p:cNvSpPr>
          <p:nvPr/>
        </p:nvSpPr>
        <p:spPr>
          <a:xfrm>
            <a:off x="595425" y="1101600"/>
            <a:ext cx="7556204" cy="27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r>
              <a:rPr lang="pt-BR" sz="2400" dirty="0">
                <a:latin typeface="Montserrat ExtraBold" panose="020B0604020202020204" charset="0"/>
              </a:rPr>
              <a:t>Inteligência Artificial Explicável na Previsão de Reinternação Hospitalar: Uma Análise de Modelos de Aprendizado de Máquina</a:t>
            </a:r>
          </a:p>
          <a:p>
            <a:pPr algn="r"/>
            <a:endParaRPr lang="pt-BR" sz="1600" dirty="0">
              <a:latin typeface="Montserrat ExtraBold" panose="020B0604020202020204" charset="0"/>
            </a:endParaRPr>
          </a:p>
          <a:p>
            <a:pPr algn="r"/>
            <a:r>
              <a:rPr lang="pt-BR" sz="1600" dirty="0">
                <a:latin typeface="Montserrat ExtraBold" panose="020B0604020202020204" charset="0"/>
              </a:rPr>
              <a:t>Autor: Matheus Mendes dos Santos</a:t>
            </a:r>
          </a:p>
          <a:p>
            <a:pPr algn="r"/>
            <a:r>
              <a:rPr lang="pt-BR" sz="1600" dirty="0">
                <a:latin typeface="Montserrat ExtraBold" panose="020B0604020202020204" charset="0"/>
              </a:rPr>
              <a:t>Orientador: Prof. Dr. Rodrigo Colnago </a:t>
            </a:r>
            <a:r>
              <a:rPr lang="pt-BR" sz="1600" dirty="0" err="1">
                <a:latin typeface="Montserrat ExtraBold" panose="020B0604020202020204" charset="0"/>
              </a:rPr>
              <a:t>Contreras</a:t>
            </a:r>
            <a:endParaRPr lang="pt-BR" sz="1600" dirty="0">
              <a:latin typeface="Montserrat ExtraBol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Treinamento com otimização de </a:t>
            </a:r>
            <a:r>
              <a:rPr lang="pt-BR" dirty="0" err="1">
                <a:latin typeface="Montserrat ExtraBold" panose="020B0604020202020204" charset="0"/>
              </a:rPr>
              <a:t>hiperparâmetros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66A842A-8DB9-483D-A515-B832905D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200" y="1131750"/>
            <a:ext cx="4320000" cy="288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68CE50-9C6E-4FD8-936D-8397FF01C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00" y="1131750"/>
            <a:ext cx="432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8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Treinamento com otimização de </a:t>
            </a:r>
            <a:r>
              <a:rPr lang="pt-BR" dirty="0" err="1">
                <a:latin typeface="Montserrat ExtraBold" panose="020B0604020202020204" charset="0"/>
              </a:rPr>
              <a:t>hiperparâmetros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57D2C0B-E8B2-40D3-AF15-949F8C963EF4}"/>
              </a:ext>
            </a:extLst>
          </p:cNvPr>
          <p:cNvSpPr txBox="1"/>
          <p:nvPr/>
        </p:nvSpPr>
        <p:spPr>
          <a:xfrm>
            <a:off x="4572000" y="1412715"/>
            <a:ext cx="4330200" cy="231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O modelo de Regressão Logística se sobressaiu em várias métricas, apresentando a mais alta acurácia, precisão e AUC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KNN novamente demonstrou o desempenho mais baixo em todas essas métricas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1B8EA5-7F4F-49C0-A4AC-91D2683E3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0" y="1446835"/>
            <a:ext cx="4459800" cy="224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9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Validação no conjunto de teste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A173998-19A7-4493-95D0-279FCBA1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1" y="1010750"/>
            <a:ext cx="4683000" cy="31220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46951A4-F668-44A2-AB40-3A3F5FA6B04B}"/>
              </a:ext>
            </a:extLst>
          </p:cNvPr>
          <p:cNvSpPr txBox="1"/>
          <p:nvPr/>
        </p:nvSpPr>
        <p:spPr>
          <a:xfrm>
            <a:off x="4813800" y="2220628"/>
            <a:ext cx="433020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Os modelos XGB e LGBM apresentaram melhor capacidade de generalização</a:t>
            </a:r>
          </a:p>
        </p:txBody>
      </p:sp>
    </p:spTree>
    <p:extLst>
      <p:ext uri="{BB962C8B-B14F-4D97-AF65-F5344CB8AC3E}">
        <p14:creationId xmlns:p14="http://schemas.microsoft.com/office/powerpoint/2010/main" val="193560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Validação no conjunto de teste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D23AA7-AB6B-4C42-B01C-E7E04302A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" y="1481311"/>
            <a:ext cx="4356000" cy="218087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721E276-B3E4-4A35-B062-ED79E404E004}"/>
              </a:ext>
            </a:extLst>
          </p:cNvPr>
          <p:cNvSpPr txBox="1"/>
          <p:nvPr/>
        </p:nvSpPr>
        <p:spPr>
          <a:xfrm>
            <a:off x="4597800" y="2059044"/>
            <a:ext cx="433020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LGBM liderou em acurácia e precisão, enquanto XGB liderou em AUC (porém com pouca diferença)</a:t>
            </a:r>
          </a:p>
        </p:txBody>
      </p:sp>
    </p:spTree>
    <p:extLst>
      <p:ext uri="{BB962C8B-B14F-4D97-AF65-F5344CB8AC3E}">
        <p14:creationId xmlns:p14="http://schemas.microsoft.com/office/powerpoint/2010/main" val="2327052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Validação no conjunto de teste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6B6F51-8041-4714-B8DD-155E6A109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01" y="713363"/>
            <a:ext cx="6622598" cy="264903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0B6C8ED-F62F-4CDF-9D40-1E2360192F6D}"/>
              </a:ext>
            </a:extLst>
          </p:cNvPr>
          <p:cNvSpPr txBox="1"/>
          <p:nvPr/>
        </p:nvSpPr>
        <p:spPr>
          <a:xfrm>
            <a:off x="273600" y="3362401"/>
            <a:ext cx="859680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Escolhi o modelo com melhor capacidade de generalização (LGBM) para realizar a análise de importância foi realizada utilizando o SHAP [</a:t>
            </a:r>
            <a:r>
              <a:rPr lang="pt-BR" b="1" dirty="0">
                <a:latin typeface="Montserrat" panose="00000500000000000000" pitchFamily="2" charset="0"/>
              </a:rPr>
              <a:t>4</a:t>
            </a:r>
            <a:r>
              <a:rPr lang="pt-BR" dirty="0">
                <a:latin typeface="Montserrat" panose="00000500000000000000" pitchFamily="2" charset="0"/>
              </a:rPr>
              <a:t>]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A02FE1-B186-4A05-ADB8-ECC1501B05A7}"/>
              </a:ext>
            </a:extLst>
          </p:cNvPr>
          <p:cNvSpPr txBox="1"/>
          <p:nvPr/>
        </p:nvSpPr>
        <p:spPr>
          <a:xfrm>
            <a:off x="311700" y="4171955"/>
            <a:ext cx="8520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Montserrat" panose="00000500000000000000" pitchFamily="2" charset="0"/>
              </a:rPr>
              <a:t>[</a:t>
            </a:r>
            <a:r>
              <a:rPr lang="pt-BR" sz="800" b="1" dirty="0">
                <a:latin typeface="Montserrat" panose="00000500000000000000" pitchFamily="2" charset="0"/>
              </a:rPr>
              <a:t>4</a:t>
            </a:r>
            <a:r>
              <a:rPr lang="pt-BR" sz="800" dirty="0">
                <a:latin typeface="Montserrat" panose="00000500000000000000" pitchFamily="2" charset="0"/>
              </a:rPr>
              <a:t>] </a:t>
            </a:r>
            <a:r>
              <a:rPr lang="en-US" sz="800" dirty="0">
                <a:latin typeface="Montserrat" panose="00000500000000000000" pitchFamily="2" charset="0"/>
              </a:rPr>
              <a:t>LUNDBERG, S. M.; LEE, S.-I. A unified approach to interpreting model predictions. Curran Associates, Inc., p. 4765–4774, 2017. Available at: http://papers.nips.cc/paper/7062-a-unified-approach-to-interpreting-model-predictions.pdf.</a:t>
            </a:r>
            <a:endParaRPr lang="pt-BR" sz="8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84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Análise de variáveis mais importantes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5C66B5-D4D0-44D3-B5EF-1438ADE6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0" y="637500"/>
            <a:ext cx="3879300" cy="38793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6030851-FB52-4DF5-8B1E-2DFE80897E84}"/>
              </a:ext>
            </a:extLst>
          </p:cNvPr>
          <p:cNvSpPr txBox="1"/>
          <p:nvPr/>
        </p:nvSpPr>
        <p:spPr>
          <a:xfrm>
            <a:off x="4572000" y="637500"/>
            <a:ext cx="433020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Pacientes solteiros, que ficaram internados por menos tempo e são mais jovens apresentam maior chance de reinternação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63FBD47-8F8D-480C-8487-A314EF1861D9}"/>
              </a:ext>
            </a:extLst>
          </p:cNvPr>
          <p:cNvSpPr txBox="1"/>
          <p:nvPr/>
        </p:nvSpPr>
        <p:spPr>
          <a:xfrm>
            <a:off x="4572000" y="1947309"/>
            <a:ext cx="433020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Padrões sazonais podem desempenhar um papel significativo na probabilidade de reinternação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F9F440-0A09-49C9-A56B-AEA335724A04}"/>
              </a:ext>
            </a:extLst>
          </p:cNvPr>
          <p:cNvSpPr txBox="1"/>
          <p:nvPr/>
        </p:nvSpPr>
        <p:spPr>
          <a:xfrm>
            <a:off x="4572000" y="3257118"/>
            <a:ext cx="433020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Pacientes admitidos com o diagnóstico F200 (esquizofrenia </a:t>
            </a:r>
            <a:r>
              <a:rPr lang="pt-BR" dirty="0" err="1">
                <a:latin typeface="Montserrat" panose="00000500000000000000" pitchFamily="2" charset="0"/>
              </a:rPr>
              <a:t>paranóide</a:t>
            </a:r>
            <a:r>
              <a:rPr lang="pt-BR" dirty="0">
                <a:latin typeface="Montserrat" panose="00000500000000000000" pitchFamily="2" charset="0"/>
              </a:rPr>
              <a:t>) têm uma probabilidade maior de reinternação</a:t>
            </a:r>
          </a:p>
        </p:txBody>
      </p:sp>
    </p:spTree>
    <p:extLst>
      <p:ext uri="{BB962C8B-B14F-4D97-AF65-F5344CB8AC3E}">
        <p14:creationId xmlns:p14="http://schemas.microsoft.com/office/powerpoint/2010/main" val="210086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Análise de variáveis mais importantes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5C66B5-D4D0-44D3-B5EF-1438ADE61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00" y="637500"/>
            <a:ext cx="3879300" cy="38793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F9F440-0A09-49C9-A56B-AEA335724A04}"/>
              </a:ext>
            </a:extLst>
          </p:cNvPr>
          <p:cNvSpPr txBox="1"/>
          <p:nvPr/>
        </p:nvSpPr>
        <p:spPr>
          <a:xfrm>
            <a:off x="4451100" y="701118"/>
            <a:ext cx="433020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Também é possível observar variáveis com o sufixo “não informado”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C88BA08-AF96-406A-A148-D0C4220407E6}"/>
              </a:ext>
            </a:extLst>
          </p:cNvPr>
          <p:cNvSpPr txBox="1"/>
          <p:nvPr/>
        </p:nvSpPr>
        <p:spPr>
          <a:xfrm>
            <a:off x="4451100" y="1800037"/>
            <a:ext cx="433020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A presença de variáveis sugere que essa categoria tem uma influência discernível nas predições do modelo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653B28A-D0F5-4A3C-A436-DA6E317D81E4}"/>
              </a:ext>
            </a:extLst>
          </p:cNvPr>
          <p:cNvSpPr txBox="1"/>
          <p:nvPr/>
        </p:nvSpPr>
        <p:spPr>
          <a:xfrm>
            <a:off x="4451100" y="3222121"/>
            <a:ext cx="4330200" cy="1025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Cuidado! Uma vez que “não informado” pode representar uma lacuna ao invés de uma característica intrínseca do paciente</a:t>
            </a:r>
          </a:p>
        </p:txBody>
      </p:sp>
    </p:spTree>
    <p:extLst>
      <p:ext uri="{BB962C8B-B14F-4D97-AF65-F5344CB8AC3E}">
        <p14:creationId xmlns:p14="http://schemas.microsoft.com/office/powerpoint/2010/main" val="357301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Conclusão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7E37805-55C3-4E9A-AEBB-8A68E2440C47}"/>
              </a:ext>
            </a:extLst>
          </p:cNvPr>
          <p:cNvSpPr txBox="1"/>
          <p:nvPr/>
        </p:nvSpPr>
        <p:spPr>
          <a:xfrm>
            <a:off x="230400" y="701118"/>
            <a:ext cx="8550900" cy="167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Durante o trabalho, busquei delimitar com precisão cada etapa do projeto, o que possibilitou o cumprimento dos objetivos propostos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As conclusões obtidas com o estudo abrem oportunidades para outros experimentos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A observação das acurácias dos modelos, que não ultrapassaram 60%, sugere que há espaço para melhorias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E9F9F0-0E9E-47D2-BBA4-976E8189842C}"/>
              </a:ext>
            </a:extLst>
          </p:cNvPr>
          <p:cNvSpPr txBox="1"/>
          <p:nvPr/>
        </p:nvSpPr>
        <p:spPr>
          <a:xfrm>
            <a:off x="655200" y="2363988"/>
            <a:ext cx="812610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Expansão do conjunto de dados poderia enriquecer a variedade de padrões aprendidos pelos modelos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C2FA1C0-FDBD-43F2-A0D7-0DA464B6985D}"/>
              </a:ext>
            </a:extLst>
          </p:cNvPr>
          <p:cNvSpPr txBox="1"/>
          <p:nvPr/>
        </p:nvSpPr>
        <p:spPr>
          <a:xfrm>
            <a:off x="655200" y="3066232"/>
            <a:ext cx="812610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Escolha de modelos mais complexos ou a exploração de arquiteturas mais avançadas, como redes neurais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924900D-0F21-4621-B8CF-4CD6C2523953}"/>
              </a:ext>
            </a:extLst>
          </p:cNvPr>
          <p:cNvSpPr txBox="1"/>
          <p:nvPr/>
        </p:nvSpPr>
        <p:spPr>
          <a:xfrm>
            <a:off x="655200" y="3768476"/>
            <a:ext cx="812610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A otimização mais refinada dos </a:t>
            </a:r>
            <a:r>
              <a:rPr lang="pt-BR" dirty="0" err="1">
                <a:latin typeface="Montserrat" panose="00000500000000000000" pitchFamily="2" charset="0"/>
              </a:rPr>
              <a:t>hiperparâmetros</a:t>
            </a:r>
            <a:r>
              <a:rPr lang="pt-BR" dirty="0">
                <a:latin typeface="Montserrat" panose="00000500000000000000" pitchFamily="2" charset="0"/>
              </a:rPr>
              <a:t> dos modelos, através de abordagens como otimização bayesiana, também pode contribuir para melhorias</a:t>
            </a:r>
          </a:p>
        </p:txBody>
      </p:sp>
    </p:spTree>
    <p:extLst>
      <p:ext uri="{BB962C8B-B14F-4D97-AF65-F5344CB8AC3E}">
        <p14:creationId xmlns:p14="http://schemas.microsoft.com/office/powerpoint/2010/main" val="248769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>
            <a:spLocks noGrp="1"/>
          </p:cNvSpPr>
          <p:nvPr>
            <p:ph type="ctrTitle"/>
          </p:nvPr>
        </p:nvSpPr>
        <p:spPr>
          <a:xfrm>
            <a:off x="917944" y="2212528"/>
            <a:ext cx="7308112" cy="718445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 dirty="0"/>
              <a:t>Obrigado!</a:t>
            </a:r>
            <a:endParaRPr sz="3800" dirty="0"/>
          </a:p>
        </p:txBody>
      </p:sp>
    </p:spTree>
    <p:extLst>
      <p:ext uri="{BB962C8B-B14F-4D97-AF65-F5344CB8AC3E}">
        <p14:creationId xmlns:p14="http://schemas.microsoft.com/office/powerpoint/2010/main" val="338969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Contexto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B3168-BD12-412D-ABF5-16B717C694DC}"/>
              </a:ext>
            </a:extLst>
          </p:cNvPr>
          <p:cNvSpPr txBox="1"/>
          <p:nvPr/>
        </p:nvSpPr>
        <p:spPr>
          <a:xfrm>
            <a:off x="311700" y="936921"/>
            <a:ext cx="8520600" cy="264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Montserrat" panose="00000500000000000000" pitchFamily="2" charset="0"/>
              </a:rPr>
              <a:t>O problema:</a:t>
            </a:r>
            <a:r>
              <a:rPr lang="pt-BR" dirty="0">
                <a:latin typeface="Montserrat" panose="00000500000000000000" pitchFamily="2" charset="0"/>
              </a:rPr>
              <a:t> Entender fatores associados a reinternação de pacientes psiquiátricos</a:t>
            </a:r>
          </a:p>
          <a:p>
            <a:pPr>
              <a:lnSpc>
                <a:spcPct val="150000"/>
              </a:lnSpc>
            </a:pPr>
            <a:endParaRPr lang="pt-BR" dirty="0">
              <a:latin typeface="Montserrat" panose="00000500000000000000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A reinternação está geralmente associada a uma combinação complexa de fatores [</a:t>
            </a:r>
            <a:r>
              <a:rPr lang="pt-BR" b="1" dirty="0">
                <a:latin typeface="Montserrat" panose="00000500000000000000" pitchFamily="2" charset="0"/>
              </a:rPr>
              <a:t>1</a:t>
            </a:r>
            <a:r>
              <a:rPr lang="pt-BR" dirty="0">
                <a:latin typeface="Montserrat" panose="00000500000000000000" pitchFamily="2" charset="0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A compreensão dos padrões de reinternação pode fornecer insights valiosos para a melhoria dos cuidados de saúde mental [</a:t>
            </a:r>
            <a:r>
              <a:rPr lang="pt-BR" b="1" dirty="0">
                <a:latin typeface="Montserrat" panose="00000500000000000000" pitchFamily="2" charset="0"/>
              </a:rPr>
              <a:t>2</a:t>
            </a:r>
            <a:r>
              <a:rPr lang="pt-BR" dirty="0">
                <a:latin typeface="Montserrat" panose="00000500000000000000" pitchFamily="2" charset="0"/>
              </a:rPr>
              <a:t>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O custo médio das internações é significativamente maior que o custo médio dos atendimentos ambulatoriais [</a:t>
            </a:r>
            <a:r>
              <a:rPr lang="pt-BR" b="1" dirty="0">
                <a:latin typeface="Montserrat" panose="00000500000000000000" pitchFamily="2" charset="0"/>
              </a:rPr>
              <a:t>3</a:t>
            </a:r>
            <a:r>
              <a:rPr lang="pt-BR" dirty="0">
                <a:latin typeface="Montserrat" panose="00000500000000000000" pitchFamily="2" charset="0"/>
              </a:rPr>
              <a:t>]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Montserrat" panose="00000500000000000000" pitchFamily="2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770F58B-4A09-4A58-86B4-051DFA2584A6}"/>
              </a:ext>
            </a:extLst>
          </p:cNvPr>
          <p:cNvSpPr txBox="1"/>
          <p:nvPr/>
        </p:nvSpPr>
        <p:spPr>
          <a:xfrm>
            <a:off x="311700" y="3834991"/>
            <a:ext cx="852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latin typeface="Montserrat" panose="00000500000000000000" pitchFamily="2" charset="0"/>
              </a:rPr>
              <a:t>[</a:t>
            </a:r>
            <a:r>
              <a:rPr lang="pt-BR" sz="800" b="1" dirty="0">
                <a:latin typeface="Montserrat" panose="00000500000000000000" pitchFamily="2" charset="0"/>
              </a:rPr>
              <a:t>1</a:t>
            </a:r>
            <a:r>
              <a:rPr lang="pt-BR" sz="800" dirty="0">
                <a:latin typeface="Montserrat" panose="00000500000000000000" pitchFamily="2" charset="0"/>
              </a:rPr>
              <a:t>] Silva NC, Bassani DG, Palazzo LS (2009) A case-</a:t>
            </a:r>
            <a:r>
              <a:rPr lang="pt-BR" sz="800" dirty="0" err="1">
                <a:latin typeface="Montserrat" panose="00000500000000000000" pitchFamily="2" charset="0"/>
              </a:rPr>
              <a:t>control</a:t>
            </a:r>
            <a:r>
              <a:rPr lang="pt-BR" sz="800" dirty="0">
                <a:latin typeface="Montserrat" panose="00000500000000000000" pitchFamily="2" charset="0"/>
              </a:rPr>
              <a:t> </a:t>
            </a:r>
            <a:r>
              <a:rPr lang="pt-BR" sz="800" dirty="0" err="1">
                <a:latin typeface="Montserrat" panose="00000500000000000000" pitchFamily="2" charset="0"/>
              </a:rPr>
              <a:t>study</a:t>
            </a:r>
            <a:r>
              <a:rPr lang="pt-BR" sz="800" dirty="0">
                <a:latin typeface="Montserrat" panose="00000500000000000000" pitchFamily="2" charset="0"/>
              </a:rPr>
              <a:t> </a:t>
            </a:r>
            <a:r>
              <a:rPr lang="pt-BR" sz="800" dirty="0" err="1">
                <a:latin typeface="Montserrat" panose="00000500000000000000" pitchFamily="2" charset="0"/>
              </a:rPr>
              <a:t>of</a:t>
            </a:r>
            <a:r>
              <a:rPr lang="pt-BR" sz="800" dirty="0">
                <a:latin typeface="Montserrat" panose="00000500000000000000" pitchFamily="2" charset="0"/>
              </a:rPr>
              <a:t> </a:t>
            </a:r>
            <a:r>
              <a:rPr lang="pt-BR" sz="800" dirty="0" err="1">
                <a:latin typeface="Montserrat" panose="00000500000000000000" pitchFamily="2" charset="0"/>
              </a:rPr>
              <a:t>factors</a:t>
            </a:r>
            <a:r>
              <a:rPr lang="pt-BR" sz="800" dirty="0">
                <a:latin typeface="Montserrat" panose="00000500000000000000" pitchFamily="2" charset="0"/>
              </a:rPr>
              <a:t> </a:t>
            </a:r>
            <a:r>
              <a:rPr lang="pt-BR" sz="800" dirty="0" err="1">
                <a:latin typeface="Montserrat" panose="00000500000000000000" pitchFamily="2" charset="0"/>
              </a:rPr>
              <a:t>associated</a:t>
            </a:r>
            <a:r>
              <a:rPr lang="pt-BR" sz="800" dirty="0">
                <a:latin typeface="Montserrat" panose="00000500000000000000" pitchFamily="2" charset="0"/>
              </a:rPr>
              <a:t> </a:t>
            </a:r>
            <a:r>
              <a:rPr lang="pt-BR" sz="800" dirty="0" err="1">
                <a:latin typeface="Montserrat" panose="00000500000000000000" pitchFamily="2" charset="0"/>
              </a:rPr>
              <a:t>with</a:t>
            </a:r>
            <a:r>
              <a:rPr lang="pt-BR" sz="800" dirty="0">
                <a:latin typeface="Montserrat" panose="00000500000000000000" pitchFamily="2" charset="0"/>
              </a:rPr>
              <a:t> </a:t>
            </a:r>
            <a:r>
              <a:rPr lang="pt-BR" sz="800" dirty="0" err="1">
                <a:latin typeface="Montserrat" panose="00000500000000000000" pitchFamily="2" charset="0"/>
              </a:rPr>
              <a:t>multiple</a:t>
            </a:r>
            <a:r>
              <a:rPr lang="pt-BR" sz="800" dirty="0">
                <a:latin typeface="Montserrat" panose="00000500000000000000" pitchFamily="2" charset="0"/>
              </a:rPr>
              <a:t> </a:t>
            </a:r>
            <a:r>
              <a:rPr lang="pt-BR" sz="800" dirty="0" err="1">
                <a:latin typeface="Montserrat" panose="00000500000000000000" pitchFamily="2" charset="0"/>
              </a:rPr>
              <a:t>psychiatric</a:t>
            </a:r>
            <a:r>
              <a:rPr lang="pt-BR" sz="800" dirty="0">
                <a:latin typeface="Montserrat" panose="00000500000000000000" pitchFamily="2" charset="0"/>
              </a:rPr>
              <a:t> </a:t>
            </a:r>
            <a:r>
              <a:rPr lang="pt-BR" sz="800" dirty="0" err="1">
                <a:latin typeface="Montserrat" panose="00000500000000000000" pitchFamily="2" charset="0"/>
              </a:rPr>
              <a:t>readmissions</a:t>
            </a:r>
            <a:r>
              <a:rPr lang="pt-BR" sz="800" dirty="0">
                <a:latin typeface="Montserrat" panose="00000500000000000000" pitchFamily="2" charset="0"/>
              </a:rPr>
              <a:t>. </a:t>
            </a:r>
            <a:r>
              <a:rPr lang="pt-BR" sz="800" dirty="0" err="1">
                <a:latin typeface="Montserrat" panose="00000500000000000000" pitchFamily="2" charset="0"/>
              </a:rPr>
              <a:t>Psychiatr</a:t>
            </a:r>
            <a:r>
              <a:rPr lang="pt-BR" sz="800" dirty="0">
                <a:latin typeface="Montserrat" panose="00000500000000000000" pitchFamily="2" charset="0"/>
              </a:rPr>
              <a:t> </a:t>
            </a:r>
            <a:r>
              <a:rPr lang="pt-BR" sz="800" dirty="0" err="1">
                <a:latin typeface="Montserrat" panose="00000500000000000000" pitchFamily="2" charset="0"/>
              </a:rPr>
              <a:t>Serv</a:t>
            </a:r>
            <a:r>
              <a:rPr lang="pt-BR" sz="800" dirty="0">
                <a:latin typeface="Montserrat" panose="00000500000000000000" pitchFamily="2" charset="0"/>
              </a:rPr>
              <a:t> 60(6):786–791</a:t>
            </a:r>
          </a:p>
          <a:p>
            <a:r>
              <a:rPr lang="pt-BR" sz="800" dirty="0">
                <a:latin typeface="Montserrat" panose="00000500000000000000" pitchFamily="2" charset="0"/>
              </a:rPr>
              <a:t>[</a:t>
            </a:r>
            <a:r>
              <a:rPr lang="pt-BR" sz="800" b="1" dirty="0">
                <a:latin typeface="Montserrat" panose="00000500000000000000" pitchFamily="2" charset="0"/>
              </a:rPr>
              <a:t>2</a:t>
            </a:r>
            <a:r>
              <a:rPr lang="pt-BR" sz="800" dirty="0">
                <a:latin typeface="Montserrat" panose="00000500000000000000" pitchFamily="2" charset="0"/>
              </a:rPr>
              <a:t>] </a:t>
            </a:r>
            <a:r>
              <a:rPr lang="en-US" sz="800" dirty="0">
                <a:latin typeface="Montserrat" panose="00000500000000000000" pitchFamily="2" charset="0"/>
              </a:rPr>
              <a:t>BARROS, R. E. M. et al. Impact of length of stay for first psychiatric admissions on the ratio of readmissions in subsequent years in a large Brazilian catchment area. Social Psychiatry and Psychiatric Epidemiology, v. 51, n. 4, p. 575–587, abr. 2016. ISSN 1433-9285.</a:t>
            </a:r>
          </a:p>
          <a:p>
            <a:r>
              <a:rPr lang="pt-BR" sz="800" dirty="0">
                <a:latin typeface="Montserrat" panose="00000500000000000000" pitchFamily="2" charset="0"/>
              </a:rPr>
              <a:t>[</a:t>
            </a:r>
            <a:r>
              <a:rPr lang="pt-BR" sz="800" b="1" dirty="0">
                <a:latin typeface="Montserrat" panose="00000500000000000000" pitchFamily="2" charset="0"/>
              </a:rPr>
              <a:t>3</a:t>
            </a:r>
            <a:r>
              <a:rPr lang="pt-BR" sz="800" dirty="0">
                <a:latin typeface="Montserrat" panose="00000500000000000000" pitchFamily="2" charset="0"/>
              </a:rPr>
              <a:t>] CESCONETTO, A.; LAPA, J. dos S.; CALVO, M. C. M. Avaliação da eficiência produtiva de hospitais do sus de santa </a:t>
            </a:r>
            <a:r>
              <a:rPr lang="pt-BR" sz="800" dirty="0" err="1">
                <a:latin typeface="Montserrat" panose="00000500000000000000" pitchFamily="2" charset="0"/>
              </a:rPr>
              <a:t>catarina</a:t>
            </a:r>
            <a:r>
              <a:rPr lang="pt-BR" sz="800" dirty="0">
                <a:latin typeface="Montserrat" panose="00000500000000000000" pitchFamily="2" charset="0"/>
              </a:rPr>
              <a:t>, brasil. Revista Saúde Pública, 2008.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Objetivos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B3168-BD12-412D-ABF5-16B717C694DC}"/>
              </a:ext>
            </a:extLst>
          </p:cNvPr>
          <p:cNvSpPr txBox="1"/>
          <p:nvPr/>
        </p:nvSpPr>
        <p:spPr>
          <a:xfrm>
            <a:off x="311700" y="692121"/>
            <a:ext cx="8520600" cy="3933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Montserrat" panose="00000500000000000000" pitchFamily="2" charset="0"/>
              </a:rPr>
              <a:t>O problema:</a:t>
            </a:r>
            <a:r>
              <a:rPr lang="pt-BR" dirty="0">
                <a:latin typeface="Montserrat" panose="00000500000000000000" pitchFamily="2" charset="0"/>
              </a:rPr>
              <a:t> Entender fatores associados a reinternação de pacientes psiquiátricos</a:t>
            </a:r>
            <a:endParaRPr lang="pt-BR" b="1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b="1" dirty="0">
                <a:latin typeface="Montserrat" panose="00000500000000000000" pitchFamily="2" charset="0"/>
              </a:rPr>
              <a:t>Os objetivos:</a:t>
            </a:r>
            <a:r>
              <a:rPr lang="pt-BR" dirty="0">
                <a:latin typeface="Montserrat" panose="00000500000000000000" pitchFamily="2" charset="0"/>
              </a:rPr>
              <a:t> Testar modelos de AM para prever a reinternação e utilizar técnicas de inteligência artificial explicável para descobrir as variáveis mais associadas a este evento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Montserrat" panose="00000500000000000000" pitchFamily="2" charset="0"/>
              </a:rPr>
              <a:t>Ferramentas utilizadas:</a:t>
            </a:r>
            <a:r>
              <a:rPr lang="pt-BR" dirty="0">
                <a:latin typeface="Montserrat" panose="00000500000000000000" pitchFamily="2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Linguagem Python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Pandas e </a:t>
            </a:r>
            <a:r>
              <a:rPr lang="pt-BR" dirty="0" err="1">
                <a:latin typeface="Montserrat" panose="00000500000000000000" pitchFamily="2" charset="0"/>
              </a:rPr>
              <a:t>Numpy</a:t>
            </a:r>
            <a:r>
              <a:rPr lang="pt-BR" dirty="0">
                <a:latin typeface="Montserrat" panose="00000500000000000000" pitchFamily="2" charset="0"/>
              </a:rPr>
              <a:t> para limpeza e preparação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latin typeface="Montserrat" panose="00000500000000000000" pitchFamily="2" charset="0"/>
              </a:rPr>
              <a:t>Scikit-Learn</a:t>
            </a:r>
            <a:r>
              <a:rPr lang="pt-BR" dirty="0">
                <a:latin typeface="Montserrat" panose="00000500000000000000" pitchFamily="2" charset="0"/>
              </a:rPr>
              <a:t> para pré-processamento, seleção e validação cruzada dos modelos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SHAP para análise de importância de variáveis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 err="1">
                <a:latin typeface="Montserrat" panose="00000500000000000000" pitchFamily="2" charset="0"/>
              </a:rPr>
              <a:t>Matplotlib</a:t>
            </a:r>
            <a:r>
              <a:rPr lang="pt-BR" dirty="0">
                <a:latin typeface="Montserrat" panose="00000500000000000000" pitchFamily="2" charset="0"/>
              </a:rPr>
              <a:t> e </a:t>
            </a:r>
            <a:r>
              <a:rPr lang="pt-BR" dirty="0" err="1">
                <a:latin typeface="Montserrat" panose="00000500000000000000" pitchFamily="2" charset="0"/>
              </a:rPr>
              <a:t>Seaborn</a:t>
            </a:r>
            <a:r>
              <a:rPr lang="pt-BR" dirty="0">
                <a:latin typeface="Montserrat" panose="00000500000000000000" pitchFamily="2" charset="0"/>
              </a:rPr>
              <a:t> para visualização e apresentação de resultados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Montserrat" panose="00000500000000000000" pitchFamily="2" charset="0"/>
              </a:rPr>
              <a:t>Os dados: </a:t>
            </a:r>
            <a:r>
              <a:rPr lang="pt-BR" dirty="0" err="1">
                <a:latin typeface="Montserrat" panose="00000500000000000000" pitchFamily="2" charset="0"/>
              </a:rPr>
              <a:t>Dataset</a:t>
            </a:r>
            <a:r>
              <a:rPr lang="pt-BR" dirty="0">
                <a:latin typeface="Montserrat" panose="00000500000000000000" pitchFamily="2" charset="0"/>
              </a:rPr>
              <a:t> de cuidados de saúde mental coletado pelo sistema de informação da Coordenação de Internações em Ribeirão Preto, de julho de 2012 a dezembro de 2017</a:t>
            </a:r>
          </a:p>
          <a:p>
            <a:pPr>
              <a:lnSpc>
                <a:spcPct val="150000"/>
              </a:lnSpc>
            </a:pPr>
            <a:endParaRPr lang="pt-BR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444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Metodologia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B3168-BD12-412D-ABF5-16B717C694DC}"/>
              </a:ext>
            </a:extLst>
          </p:cNvPr>
          <p:cNvSpPr txBox="1"/>
          <p:nvPr/>
        </p:nvSpPr>
        <p:spPr>
          <a:xfrm>
            <a:off x="381600" y="728121"/>
            <a:ext cx="852060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Montserrat" panose="00000500000000000000" pitchFamily="2" charset="0"/>
              </a:rPr>
              <a:t>Limpeza e preparação dos dados</a:t>
            </a:r>
            <a:endParaRPr lang="pt-BR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Montserrat" panose="000005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9FE7582-6F4E-44FC-A652-73E1903C3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0" y="1161586"/>
            <a:ext cx="4816800" cy="2153194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427ACD4-D33C-4C21-B87A-4B81D1031255}"/>
              </a:ext>
            </a:extLst>
          </p:cNvPr>
          <p:cNvGrpSpPr/>
          <p:nvPr/>
        </p:nvGrpSpPr>
        <p:grpSpPr>
          <a:xfrm>
            <a:off x="2721600" y="1758586"/>
            <a:ext cx="5799000" cy="2511099"/>
            <a:chOff x="2721600" y="1758586"/>
            <a:chExt cx="5799000" cy="2511099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8955180-4865-4AAC-AC67-4010C14A70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1747" y="1758586"/>
              <a:ext cx="3108853" cy="2511099"/>
            </a:xfrm>
            <a:prstGeom prst="rect">
              <a:avLst/>
            </a:prstGeom>
          </p:spPr>
        </p:pic>
        <p:cxnSp>
          <p:nvCxnSpPr>
            <p:cNvPr id="23" name="Conector: Angulado 22">
              <a:extLst>
                <a:ext uri="{FF2B5EF4-FFF2-40B4-BE49-F238E27FC236}">
                  <a16:creationId xmlns:a16="http://schemas.microsoft.com/office/drawing/2014/main" id="{3E087086-DDA2-475A-9AC5-EE252424DE08}"/>
                </a:ext>
              </a:extLst>
            </p:cNvPr>
            <p:cNvCxnSpPr/>
            <p:nvPr/>
          </p:nvCxnSpPr>
          <p:spPr>
            <a:xfrm>
              <a:off x="2721600" y="3139200"/>
              <a:ext cx="2620800" cy="799200"/>
            </a:xfrm>
            <a:prstGeom prst="bentConnector3">
              <a:avLst>
                <a:gd name="adj1" fmla="val 275"/>
              </a:avLst>
            </a:prstGeom>
            <a:ln w="28575">
              <a:solidFill>
                <a:srgbClr val="E6F3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052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Metodologia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B3168-BD12-412D-ABF5-16B717C694DC}"/>
              </a:ext>
            </a:extLst>
          </p:cNvPr>
          <p:cNvSpPr txBox="1"/>
          <p:nvPr/>
        </p:nvSpPr>
        <p:spPr>
          <a:xfrm>
            <a:off x="381600" y="728121"/>
            <a:ext cx="8520600" cy="70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Montserrat" panose="00000500000000000000" pitchFamily="2" charset="0"/>
              </a:rPr>
              <a:t>Pré-processamento dos dados</a:t>
            </a:r>
            <a:endParaRPr lang="pt-BR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Montserrat" panose="00000500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B04C46-3FEC-412E-8757-28D7647A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00" y="1286114"/>
            <a:ext cx="5760000" cy="2847207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26D4A0B1-E048-4EF7-A430-CF4F0D43F32C}"/>
              </a:ext>
            </a:extLst>
          </p:cNvPr>
          <p:cNvGrpSpPr/>
          <p:nvPr/>
        </p:nvGrpSpPr>
        <p:grpSpPr>
          <a:xfrm>
            <a:off x="4294201" y="2896735"/>
            <a:ext cx="4555557" cy="1518644"/>
            <a:chOff x="4272601" y="2836800"/>
            <a:chExt cx="4555557" cy="1518644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9AD9D2E7-2B9B-4E46-8D4E-76EBB587C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2800" y="2947776"/>
              <a:ext cx="3795358" cy="1407668"/>
            </a:xfrm>
            <a:prstGeom prst="rect">
              <a:avLst/>
            </a:prstGeom>
          </p:spPr>
        </p:pic>
        <p:cxnSp>
          <p:nvCxnSpPr>
            <p:cNvPr id="14" name="Conector: Angulado 13">
              <a:extLst>
                <a:ext uri="{FF2B5EF4-FFF2-40B4-BE49-F238E27FC236}">
                  <a16:creationId xmlns:a16="http://schemas.microsoft.com/office/drawing/2014/main" id="{7D1092B6-8ABD-4F33-9CE2-6CD4B1C0FE9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074340" y="3035061"/>
              <a:ext cx="1080521" cy="684000"/>
            </a:xfrm>
            <a:prstGeom prst="bentConnector3">
              <a:avLst>
                <a:gd name="adj1" fmla="val 101309"/>
              </a:avLst>
            </a:prstGeom>
            <a:ln w="28575">
              <a:solidFill>
                <a:srgbClr val="E6F3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1206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Metodologia</a:t>
            </a:r>
            <a:endParaRPr dirty="0">
              <a:latin typeface="Montserrat ExtraBold" panose="020B060402020202020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18B3168-BD12-412D-ABF5-16B717C694DC}"/>
              </a:ext>
            </a:extLst>
          </p:cNvPr>
          <p:cNvSpPr txBox="1"/>
          <p:nvPr/>
        </p:nvSpPr>
        <p:spPr>
          <a:xfrm>
            <a:off x="381600" y="728121"/>
            <a:ext cx="8520600" cy="3610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Montserrat" panose="00000500000000000000" pitchFamily="2" charset="0"/>
              </a:rPr>
              <a:t>Treinamento dos modelos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Os dados foram separados em treino (75%) e teste (25%)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Foi feito </a:t>
            </a:r>
            <a:r>
              <a:rPr lang="pt-BR" dirty="0" err="1">
                <a:latin typeface="Montserrat" panose="00000500000000000000" pitchFamily="2" charset="0"/>
              </a:rPr>
              <a:t>undersampling</a:t>
            </a:r>
            <a:r>
              <a:rPr lang="pt-BR" dirty="0">
                <a:latin typeface="Montserrat" panose="00000500000000000000" pitchFamily="2" charset="0"/>
              </a:rPr>
              <a:t> para balancear a variável resposta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Avaliação do desempenho dos modelos ocorreu por meio de validação cruzada com 5 </a:t>
            </a:r>
            <a:r>
              <a:rPr lang="pt-BR" dirty="0" err="1">
                <a:latin typeface="Montserrat" panose="00000500000000000000" pitchFamily="2" charset="0"/>
              </a:rPr>
              <a:t>folds</a:t>
            </a:r>
            <a:endParaRPr lang="pt-BR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pt-BR" dirty="0">
                <a:latin typeface="Montserrat" panose="00000500000000000000" pitchFamily="2" charset="0"/>
              </a:rPr>
              <a:t>Métricas utilizadas na validação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Acurácia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Precisão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Recall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Área sob a curva ROC</a:t>
            </a:r>
          </a:p>
        </p:txBody>
      </p:sp>
    </p:spTree>
    <p:extLst>
      <p:ext uri="{BB962C8B-B14F-4D97-AF65-F5344CB8AC3E}">
        <p14:creationId xmlns:p14="http://schemas.microsoft.com/office/powerpoint/2010/main" val="127369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Treinamento sem otimização de </a:t>
            </a:r>
            <a:r>
              <a:rPr lang="pt-BR" dirty="0" err="1">
                <a:latin typeface="Montserrat ExtraBold" panose="020B0604020202020204" charset="0"/>
              </a:rPr>
              <a:t>hiperparâmetros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26D3AA5-84C4-42AD-8935-AE3C497E3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993" y="801619"/>
            <a:ext cx="1800000" cy="180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F374E5-92E7-48BA-BB6C-8CA6FC903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792" y="2631357"/>
            <a:ext cx="1800000" cy="180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662B76F-4006-4072-8F92-EFCD862A9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188" y="2631357"/>
            <a:ext cx="1800000" cy="1800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AB7F6E-7785-4D94-B48E-87984F036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590" y="801619"/>
            <a:ext cx="1800000" cy="1800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1D35C01-9468-4924-A20C-EE6D1AB48F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1188" y="801619"/>
            <a:ext cx="1800000" cy="1800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5693D0E-F640-40AA-889A-D80507A55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4396" y="2631357"/>
            <a:ext cx="1800000" cy="18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778AB43-350D-4941-8E65-46A4065072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4396" y="801619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77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Treinamento sem otimização de </a:t>
            </a:r>
            <a:r>
              <a:rPr lang="pt-BR" dirty="0" err="1">
                <a:latin typeface="Montserrat ExtraBold" panose="020B0604020202020204" charset="0"/>
              </a:rPr>
              <a:t>hiperparâmetros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636C51A-57FF-420E-8453-CAC503777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0" y="1465822"/>
            <a:ext cx="4406400" cy="22118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D8023B6-BD14-40FE-A9D8-D5B57F496BBC}"/>
              </a:ext>
            </a:extLst>
          </p:cNvPr>
          <p:cNvSpPr txBox="1"/>
          <p:nvPr/>
        </p:nvSpPr>
        <p:spPr>
          <a:xfrm>
            <a:off x="4572000" y="1735880"/>
            <a:ext cx="4330200" cy="1671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O modelo SVM alcançou a maior acurácia, precisão e AUC entre todos os classificadores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Montserrat" panose="00000500000000000000" pitchFamily="2" charset="0"/>
              </a:rPr>
              <a:t>KNN demonstrou o desempenho mais baixo em todas essas métricas</a:t>
            </a:r>
          </a:p>
        </p:txBody>
      </p:sp>
    </p:spTree>
    <p:extLst>
      <p:ext uri="{BB962C8B-B14F-4D97-AF65-F5344CB8AC3E}">
        <p14:creationId xmlns:p14="http://schemas.microsoft.com/office/powerpoint/2010/main" val="2031015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90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latin typeface="Montserrat ExtraBold" panose="020B0604020202020204" charset="0"/>
              </a:rPr>
              <a:t>Treinamento com otimização de </a:t>
            </a:r>
            <a:r>
              <a:rPr lang="pt-BR" dirty="0" err="1">
                <a:latin typeface="Montserrat ExtraBold" panose="020B0604020202020204" charset="0"/>
              </a:rPr>
              <a:t>hiperparâmetros</a:t>
            </a:r>
            <a:endParaRPr dirty="0">
              <a:latin typeface="Montserrat ExtraBold" panose="020B060402020202020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95499FB-690C-4432-BA8B-A2ED75A49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500" y="1086508"/>
            <a:ext cx="6019200" cy="285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42929"/>
      </p:ext>
    </p:extLst>
  </p:cSld>
  <p:clrMapOvr>
    <a:masterClrMapping/>
  </p:clrMapOvr>
</p:sld>
</file>

<file path=ppt/theme/theme1.xml><?xml version="1.0" encoding="utf-8"?>
<a:theme xmlns:a="http://schemas.openxmlformats.org/drawingml/2006/main" name="MBA Padrã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1220</Words>
  <Application>Microsoft Office PowerPoint</Application>
  <PresentationFormat>Apresentação na tela (16:9)</PresentationFormat>
  <Paragraphs>83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Raleway ExtraBold</vt:lpstr>
      <vt:lpstr>Montserrat</vt:lpstr>
      <vt:lpstr>-apple-system</vt:lpstr>
      <vt:lpstr>Montserrat Black</vt:lpstr>
      <vt:lpstr>Montserrat ExtraBold</vt:lpstr>
      <vt:lpstr>Raleway Black</vt:lpstr>
      <vt:lpstr>Arial</vt:lpstr>
      <vt:lpstr>Helvetica Neue Light</vt:lpstr>
      <vt:lpstr>MBA Padrão</vt:lpstr>
      <vt:lpstr>MBA em Ciências de Dados</vt:lpstr>
      <vt:lpstr>Contexto</vt:lpstr>
      <vt:lpstr>Objetivos</vt:lpstr>
      <vt:lpstr>Metodologia</vt:lpstr>
      <vt:lpstr>Metodologia</vt:lpstr>
      <vt:lpstr>Metodologia</vt:lpstr>
      <vt:lpstr>Treinamento sem otimização de hiperparâmetros</vt:lpstr>
      <vt:lpstr>Treinamento sem otimização de hiperparâmetros</vt:lpstr>
      <vt:lpstr>Treinamento com otimização de hiperparâmetros</vt:lpstr>
      <vt:lpstr>Treinamento com otimização de hiperparâmetros</vt:lpstr>
      <vt:lpstr>Treinamento com otimização de hiperparâmetros</vt:lpstr>
      <vt:lpstr>Validação no conjunto de teste</vt:lpstr>
      <vt:lpstr>Validação no conjunto de teste</vt:lpstr>
      <vt:lpstr>Validação no conjunto de teste</vt:lpstr>
      <vt:lpstr>Análise de variáveis mais importantes</vt:lpstr>
      <vt:lpstr>Análise de variáveis mais importantes</vt:lpstr>
      <vt:lpstr>Conclusão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MBA em Ciências de Dados</dc:title>
  <dc:creator>Fer Marreta</dc:creator>
  <cp:lastModifiedBy>Matheus Mendes dos Santos</cp:lastModifiedBy>
  <cp:revision>33</cp:revision>
  <dcterms:modified xsi:type="dcterms:W3CDTF">2024-01-26T15:01:57Z</dcterms:modified>
</cp:coreProperties>
</file>